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432" r:id="rId4"/>
    <p:sldId id="434" r:id="rId5"/>
    <p:sldId id="435" r:id="rId6"/>
    <p:sldId id="437" r:id="rId7"/>
    <p:sldId id="474" r:id="rId8"/>
    <p:sldId id="475" r:id="rId9"/>
    <p:sldId id="477" r:id="rId10"/>
    <p:sldId id="478" r:id="rId11"/>
    <p:sldId id="479" r:id="rId12"/>
    <p:sldId id="480" r:id="rId13"/>
    <p:sldId id="481" r:id="rId14"/>
    <p:sldId id="482" r:id="rId15"/>
    <p:sldId id="450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3">
          <p15:clr>
            <a:srgbClr val="A4A3A4"/>
          </p15:clr>
        </p15:guide>
        <p15:guide id="2" orient="horz" pos="18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9FAE"/>
    <a:srgbClr val="FF0000"/>
    <a:srgbClr val="89CA7F"/>
    <a:srgbClr val="76C4A5"/>
    <a:srgbClr val="32A8B2"/>
    <a:srgbClr val="89CA7D"/>
    <a:srgbClr val="65BE8B"/>
    <a:srgbClr val="58B990"/>
    <a:srgbClr val="32AC9F"/>
    <a:srgbClr val="C9AE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570" y="102"/>
      </p:cViewPr>
      <p:guideLst>
        <p:guide pos="3843"/>
        <p:guide orient="horz" pos="18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0028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838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B73FCBD-2478-4DA3-8A2B-85FC5CC9166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750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781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56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9BB5D0-35E4-459D-AEF3-FE4D7C45CC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印品黑体" panose="00000500000000000000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印品黑体" panose="00000500000000000000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印品黑体" panose="00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5.xml"/><Relationship Id="rId7" Type="http://schemas.openxmlformats.org/officeDocument/2006/relationships/image" Target="../media/image4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sz="4800" b="1"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lang="zh-CN" altLang="en-US" sz="6000" b="1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lang="zh-CN" altLang="en-US" sz="60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lang="zh-CN" altLang="en-US" sz="60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740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550035" y="1594485"/>
            <a:ext cx="9737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（</a:t>
            </a:r>
            <a:r>
              <a:rPr lang="en-US" altLang="zh-CN" dirty="0"/>
              <a:t>5</a:t>
            </a:r>
            <a:r>
              <a:rPr lang="zh-CN" altLang="zh-CN" dirty="0"/>
              <a:t>）用同样的方法，将另外一个婚纱图像导入画面中，如图</a:t>
            </a:r>
            <a:r>
              <a:rPr lang="en-US" altLang="zh-CN" dirty="0"/>
              <a:t>4-6-5</a:t>
            </a:r>
            <a:r>
              <a:rPr lang="zh-CN" altLang="zh-CN" dirty="0"/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04940"/>
          <p:cNvPicPr/>
          <p:nvPr/>
        </p:nvPicPr>
        <p:blipFill>
          <a:blip r:embed="rId4"/>
          <a:srcRect t="1121"/>
          <a:stretch>
            <a:fillRect/>
          </a:stretch>
        </p:blipFill>
        <p:spPr>
          <a:xfrm>
            <a:off x="3642290" y="2621988"/>
            <a:ext cx="5062220" cy="21844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5904" y="4887506"/>
            <a:ext cx="1606530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4-6-5 </a:t>
            </a: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导入图像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8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13197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57050" y="1388050"/>
            <a:ext cx="93081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）添加促销文字。单击文字工具，编辑“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New&amp;style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”，右键单击该图层，点击“混合选项”，出现“图层样式”对话框，点击“渐变叠加”，调整参数如图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4-6-6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所示。用同样的方法，编辑其它促销文字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05523"/>
          <p:cNvPicPr/>
          <p:nvPr/>
        </p:nvPicPr>
        <p:blipFill>
          <a:blip r:embed="rId4"/>
          <a:stretch>
            <a:fillRect/>
          </a:stretch>
        </p:blipFill>
        <p:spPr>
          <a:xfrm>
            <a:off x="3425507" y="3187240"/>
            <a:ext cx="5267325" cy="17297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076368" y="5106801"/>
            <a:ext cx="1965602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4-6-6 </a:t>
            </a: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添加文案样式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02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9952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57050" y="1388050"/>
            <a:ext cx="9308179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单击“文件”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“存储”命令，在弹出的“另存为”对话框中选择存储位置，输入文件名，选择文件类型，单击“保存”即可。最终海报图像如图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10344"/>
          <p:cNvPicPr/>
          <p:nvPr/>
        </p:nvPicPr>
        <p:blipFill>
          <a:blip r:embed="rId4"/>
          <a:srcRect t="1458" r="398"/>
          <a:stretch>
            <a:fillRect/>
          </a:stretch>
        </p:blipFill>
        <p:spPr>
          <a:xfrm>
            <a:off x="3587289" y="2684039"/>
            <a:ext cx="5250180" cy="236093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076369" y="5072714"/>
            <a:ext cx="1965602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4-6-7 </a:t>
            </a: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婚纱海报设计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70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dist"/>
            <a:r>
              <a:rPr lang="zh-CN" altLang="en-US" sz="6600" b="1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lang="zh-CN" altLang="en-US" sz="6600" b="1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lang="zh-CN" alt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99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t="3767" r="2157" b="3767"/>
          <a:stretch>
            <a:fillRect/>
          </a:stretch>
        </p:blipFill>
        <p:spPr>
          <a:xfrm>
            <a:off x="4337685" y="1052294"/>
            <a:ext cx="3877852" cy="2498221"/>
          </a:xfrm>
          <a:custGeom>
            <a:avLst/>
            <a:gdLst>
              <a:gd name="connsiteX0" fmla="*/ 668393 w 3877852"/>
              <a:gd name="connsiteY0" fmla="*/ 0 h 2498221"/>
              <a:gd name="connsiteX1" fmla="*/ 3209460 w 3877852"/>
              <a:gd name="connsiteY1" fmla="*/ 0 h 2498221"/>
              <a:gd name="connsiteX2" fmla="*/ 3309954 w 3877852"/>
              <a:gd name="connsiteY2" fmla="*/ 72491 h 2498221"/>
              <a:gd name="connsiteX3" fmla="*/ 3877852 w 3877852"/>
              <a:gd name="connsiteY3" fmla="*/ 1160649 h 2498221"/>
              <a:gd name="connsiteX4" fmla="*/ 3022998 w 3877852"/>
              <a:gd name="connsiteY4" fmla="*/ 2436719 h 2498221"/>
              <a:gd name="connsiteX5" fmla="*/ 2895446 w 3877852"/>
              <a:gd name="connsiteY5" fmla="*/ 2498221 h 2498221"/>
              <a:gd name="connsiteX6" fmla="*/ 982406 w 3877852"/>
              <a:gd name="connsiteY6" fmla="*/ 2498221 h 2498221"/>
              <a:gd name="connsiteX7" fmla="*/ 854854 w 3877852"/>
              <a:gd name="connsiteY7" fmla="*/ 2436719 h 2498221"/>
              <a:gd name="connsiteX8" fmla="*/ 0 w 3877852"/>
              <a:gd name="connsiteY8" fmla="*/ 1160649 h 2498221"/>
              <a:gd name="connsiteX9" fmla="*/ 567899 w 3877852"/>
              <a:gd name="connsiteY9" fmla="*/ 72491 h 2498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77852" h="2498221">
                <a:moveTo>
                  <a:pt x="668393" y="0"/>
                </a:moveTo>
                <a:lnTo>
                  <a:pt x="3209460" y="0"/>
                </a:lnTo>
                <a:lnTo>
                  <a:pt x="3309954" y="72491"/>
                </a:lnTo>
                <a:cubicBezTo>
                  <a:pt x="3660831" y="350975"/>
                  <a:pt x="3877852" y="735697"/>
                  <a:pt x="3877852" y="1160649"/>
                </a:cubicBezTo>
                <a:cubicBezTo>
                  <a:pt x="3877852" y="1691839"/>
                  <a:pt x="3538756" y="2160170"/>
                  <a:pt x="3022998" y="2436719"/>
                </a:cubicBezTo>
                <a:lnTo>
                  <a:pt x="2895446" y="2498221"/>
                </a:lnTo>
                <a:lnTo>
                  <a:pt x="982406" y="2498221"/>
                </a:lnTo>
                <a:lnTo>
                  <a:pt x="854854" y="2436719"/>
                </a:lnTo>
                <a:cubicBezTo>
                  <a:pt x="339097" y="2160170"/>
                  <a:pt x="0" y="1691839"/>
                  <a:pt x="0" y="1160649"/>
                </a:cubicBezTo>
                <a:cubicBezTo>
                  <a:pt x="0" y="735697"/>
                  <a:pt x="217022" y="350975"/>
                  <a:pt x="567899" y="72491"/>
                </a:cubicBezTo>
                <a:close/>
              </a:path>
            </a:pathLst>
          </a:custGeom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</a:effectLst>
        </p:spPr>
      </p:pic>
      <p:sp>
        <p:nvSpPr>
          <p:cNvPr id="75" name="矩形 90"/>
          <p:cNvSpPr/>
          <p:nvPr/>
        </p:nvSpPr>
        <p:spPr>
          <a:xfrm>
            <a:off x="-37673" y="4293096"/>
            <a:ext cx="12254953" cy="2592288"/>
          </a:xfrm>
          <a:custGeom>
            <a:avLst/>
            <a:gdLst>
              <a:gd name="connsiteX0" fmla="*/ 0 w 12254953"/>
              <a:gd name="connsiteY0" fmla="*/ 0 h 2183753"/>
              <a:gd name="connsiteX1" fmla="*/ 12254953 w 12254953"/>
              <a:gd name="connsiteY1" fmla="*/ 0 h 2183753"/>
              <a:gd name="connsiteX2" fmla="*/ 12254953 w 12254953"/>
              <a:gd name="connsiteY2" fmla="*/ 2183753 h 2183753"/>
              <a:gd name="connsiteX3" fmla="*/ 0 w 12254953"/>
              <a:gd name="connsiteY3" fmla="*/ 2183753 h 2183753"/>
              <a:gd name="connsiteX4" fmla="*/ 0 w 12254953"/>
              <a:gd name="connsiteY4" fmla="*/ 0 h 2183753"/>
              <a:gd name="connsiteX0-1" fmla="*/ 0 w 12254953"/>
              <a:gd name="connsiteY0-2" fmla="*/ 0 h 2183753"/>
              <a:gd name="connsiteX1-3" fmla="*/ 5904086 w 12254953"/>
              <a:gd name="connsiteY1-4" fmla="*/ 998 h 2183753"/>
              <a:gd name="connsiteX2-5" fmla="*/ 12254953 w 12254953"/>
              <a:gd name="connsiteY2-6" fmla="*/ 0 h 2183753"/>
              <a:gd name="connsiteX3-7" fmla="*/ 12254953 w 12254953"/>
              <a:gd name="connsiteY3-8" fmla="*/ 2183753 h 2183753"/>
              <a:gd name="connsiteX4-9" fmla="*/ 0 w 12254953"/>
              <a:gd name="connsiteY4-10" fmla="*/ 2183753 h 2183753"/>
              <a:gd name="connsiteX5" fmla="*/ 0 w 12254953"/>
              <a:gd name="connsiteY5" fmla="*/ 0 h 2183753"/>
              <a:gd name="connsiteX0-11" fmla="*/ 0 w 12254953"/>
              <a:gd name="connsiteY0-12" fmla="*/ 2631 h 2186384"/>
              <a:gd name="connsiteX1-13" fmla="*/ 5904086 w 12254953"/>
              <a:gd name="connsiteY1-14" fmla="*/ 3629 h 2186384"/>
              <a:gd name="connsiteX2-15" fmla="*/ 6346772 w 12254953"/>
              <a:gd name="connsiteY2-16" fmla="*/ 0 h 2186384"/>
              <a:gd name="connsiteX3-17" fmla="*/ 12254953 w 12254953"/>
              <a:gd name="connsiteY3-18" fmla="*/ 2631 h 2186384"/>
              <a:gd name="connsiteX4-19" fmla="*/ 12254953 w 12254953"/>
              <a:gd name="connsiteY4-20" fmla="*/ 2186384 h 2186384"/>
              <a:gd name="connsiteX5-21" fmla="*/ 0 w 12254953"/>
              <a:gd name="connsiteY5-22" fmla="*/ 2186384 h 2186384"/>
              <a:gd name="connsiteX6" fmla="*/ 0 w 12254953"/>
              <a:gd name="connsiteY6" fmla="*/ 2631 h 2186384"/>
              <a:gd name="connsiteX0-23" fmla="*/ 0 w 12254953"/>
              <a:gd name="connsiteY0-24" fmla="*/ 2631 h 2186384"/>
              <a:gd name="connsiteX1-25" fmla="*/ 5904086 w 12254953"/>
              <a:gd name="connsiteY1-26" fmla="*/ 3629 h 2186384"/>
              <a:gd name="connsiteX2-27" fmla="*/ 6118172 w 12254953"/>
              <a:gd name="connsiteY2-28" fmla="*/ 0 h 2186384"/>
              <a:gd name="connsiteX3-29" fmla="*/ 6346772 w 12254953"/>
              <a:gd name="connsiteY3-30" fmla="*/ 0 h 2186384"/>
              <a:gd name="connsiteX4-31" fmla="*/ 12254953 w 12254953"/>
              <a:gd name="connsiteY4-32" fmla="*/ 2631 h 2186384"/>
              <a:gd name="connsiteX5-33" fmla="*/ 12254953 w 12254953"/>
              <a:gd name="connsiteY5-34" fmla="*/ 2186384 h 2186384"/>
              <a:gd name="connsiteX6-35" fmla="*/ 0 w 12254953"/>
              <a:gd name="connsiteY6-36" fmla="*/ 2186384 h 2186384"/>
              <a:gd name="connsiteX7" fmla="*/ 0 w 12254953"/>
              <a:gd name="connsiteY7" fmla="*/ 2631 h 2186384"/>
              <a:gd name="connsiteX0-37" fmla="*/ 0 w 12254953"/>
              <a:gd name="connsiteY0-38" fmla="*/ 2631 h 2186384"/>
              <a:gd name="connsiteX1-39" fmla="*/ 5904086 w 12254953"/>
              <a:gd name="connsiteY1-40" fmla="*/ 3629 h 2186384"/>
              <a:gd name="connsiteX2-41" fmla="*/ 6132686 w 12254953"/>
              <a:gd name="connsiteY2-42" fmla="*/ 399143 h 2186384"/>
              <a:gd name="connsiteX3-43" fmla="*/ 6346772 w 12254953"/>
              <a:gd name="connsiteY3-44" fmla="*/ 0 h 2186384"/>
              <a:gd name="connsiteX4-45" fmla="*/ 12254953 w 12254953"/>
              <a:gd name="connsiteY4-46" fmla="*/ 2631 h 2186384"/>
              <a:gd name="connsiteX5-47" fmla="*/ 12254953 w 12254953"/>
              <a:gd name="connsiteY5-48" fmla="*/ 2186384 h 2186384"/>
              <a:gd name="connsiteX6-49" fmla="*/ 0 w 12254953"/>
              <a:gd name="connsiteY6-50" fmla="*/ 2186384 h 2186384"/>
              <a:gd name="connsiteX7-51" fmla="*/ 0 w 12254953"/>
              <a:gd name="connsiteY7-52" fmla="*/ 2631 h 2186384"/>
              <a:gd name="connsiteX0-53" fmla="*/ 0 w 12254953"/>
              <a:gd name="connsiteY0-54" fmla="*/ 2631 h 2186384"/>
              <a:gd name="connsiteX1-55" fmla="*/ 5904086 w 12254953"/>
              <a:gd name="connsiteY1-56" fmla="*/ 3629 h 2186384"/>
              <a:gd name="connsiteX2-57" fmla="*/ 6132686 w 12254953"/>
              <a:gd name="connsiteY2-58" fmla="*/ 320054 h 2186384"/>
              <a:gd name="connsiteX3-59" fmla="*/ 6346772 w 12254953"/>
              <a:gd name="connsiteY3-60" fmla="*/ 0 h 2186384"/>
              <a:gd name="connsiteX4-61" fmla="*/ 12254953 w 12254953"/>
              <a:gd name="connsiteY4-62" fmla="*/ 2631 h 2186384"/>
              <a:gd name="connsiteX5-63" fmla="*/ 12254953 w 12254953"/>
              <a:gd name="connsiteY5-64" fmla="*/ 2186384 h 2186384"/>
              <a:gd name="connsiteX6-65" fmla="*/ 0 w 12254953"/>
              <a:gd name="connsiteY6-66" fmla="*/ 2186384 h 2186384"/>
              <a:gd name="connsiteX7-67" fmla="*/ 0 w 12254953"/>
              <a:gd name="connsiteY7-68" fmla="*/ 2631 h 21863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54953" h="2186384">
                <a:moveTo>
                  <a:pt x="0" y="2631"/>
                </a:moveTo>
                <a:lnTo>
                  <a:pt x="5904086" y="3629"/>
                </a:lnTo>
                <a:lnTo>
                  <a:pt x="6132686" y="320054"/>
                </a:lnTo>
                <a:lnTo>
                  <a:pt x="6346772" y="0"/>
                </a:lnTo>
                <a:lnTo>
                  <a:pt x="12254953" y="2631"/>
                </a:lnTo>
                <a:lnTo>
                  <a:pt x="12254953" y="2186384"/>
                </a:lnTo>
                <a:lnTo>
                  <a:pt x="0" y="2186384"/>
                </a:lnTo>
                <a:lnTo>
                  <a:pt x="0" y="2631"/>
                </a:lnTo>
                <a:close/>
              </a:path>
            </a:pathLst>
          </a:cu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noFill/>
          </a:ln>
          <a:effectLst>
            <a:outerShdw blurRad="1143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570737" y="3313131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8198478" y="2459952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8198603" y="3630382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645934" y="285529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3646018" y="1087834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9200278" y="208644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84" name=" 184"/>
          <p:cNvSpPr/>
          <p:nvPr/>
        </p:nvSpPr>
        <p:spPr>
          <a:xfrm>
            <a:off x="4337685" y="304800"/>
            <a:ext cx="3747770" cy="374777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4007D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690850" y="3585917"/>
            <a:ext cx="505983" cy="505983"/>
          </a:xfrm>
          <a:prstGeom prst="ellipse">
            <a:avLst/>
          </a:prstGeom>
          <a:solidFill>
            <a:srgbClr val="D6CF7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4213100" y="993187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272553" y="183371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6163" y="2080222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72553" y="3523446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2255356" y="4927498"/>
            <a:ext cx="7864475" cy="7683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kern="2200" spc="600" dirty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项目四 </a:t>
            </a:r>
            <a:r>
              <a:rPr lang="zh-CN" altLang="en-US" sz="4400" b="1" kern="2200" spc="600" dirty="0" smtClean="0"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rPr>
              <a:t>任务六</a:t>
            </a:r>
            <a:endParaRPr lang="zh-CN" altLang="en-US" sz="4400" b="1" kern="2200" spc="600" dirty="0"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5086138" y="5830107"/>
            <a:ext cx="6280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eaLnBrk="1" hangingPunct="1"/>
            <a:r>
              <a:rPr lang="en-US" altLang="zh-CN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婚纱海报设计</a:t>
            </a:r>
            <a:endParaRPr lang="zh-CN" altLang="en-US" sz="2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7973222" y="1498950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pic>
        <p:nvPicPr>
          <p:cNvPr id="32" name="图片 31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/>
      <p:bldP spid="82" grpId="0" bldLvl="0" animBg="1"/>
      <p:bldP spid="85" grpId="0" bldLvl="0" animBg="1"/>
      <p:bldP spid="86" grpId="0" bldLvl="0" animBg="1"/>
      <p:bldP spid="88" grpId="0" bldLvl="0" animBg="1"/>
      <p:bldP spid="89" grpId="0" bldLvl="0" animBg="1"/>
      <p:bldP spid="90" grpId="0" bldLvl="0" animBg="1"/>
      <p:bldP spid="184" grpId="0" bldLvl="0" animBg="1"/>
      <p:bldP spid="83" grpId="0" bldLvl="0" animBg="1"/>
      <p:bldP spid="81" grpId="0" bldLvl="0" animBg="1"/>
      <p:bldP spid="5" grpId="0" bldLvl="0" animBg="1"/>
      <p:bldP spid="10" grpId="0" bldLvl="0" animBg="1"/>
      <p:bldP spid="11" grpId="0" bldLvl="0" animBg="1"/>
      <p:bldP spid="14" grpId="0" bldLvl="0" animBg="1"/>
      <p:bldP spid="15" grpId="0"/>
      <p:bldP spid="8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346016" y="2531635"/>
            <a:ext cx="3282157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知识储备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346016" y="4339066"/>
            <a:ext cx="397065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任务实施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8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/>
        </p:nvSpPr>
        <p:spPr>
          <a:xfrm>
            <a:off x="6448027" y="2390774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48028" y="4198205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7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37633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356157" y="1045210"/>
            <a:ext cx="5044883" cy="508000"/>
            <a:chOff x="909020" y="2076831"/>
            <a:chExt cx="3236090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398074" y="2076831"/>
              <a:ext cx="2360668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09020" y="2157102"/>
              <a:ext cx="3236090" cy="399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、通道的定义、分类与功能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550035" y="1594485"/>
            <a:ext cx="9032067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中，在不同的图像模式下，通道是不一样的。通道层中的像素颜色是由一组原色的亮度值组成的，通道实际上可以理解为选择区域的映射。</a:t>
            </a:r>
          </a:p>
          <a:p>
            <a:pPr>
              <a:lnSpc>
                <a:spcPct val="15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存储图像的色彩资料、存储和创建选区、抠图通道。</a:t>
            </a:r>
          </a:p>
          <a:p>
            <a:pPr>
              <a:lnSpc>
                <a:spcPct val="15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Alpha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通道﹑颜色通道﹑复合通道等。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其中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Alpha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通道是用来存储选区的，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Alpha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通道是用黑到白中间的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位灰度将选取保存·相反我们可以用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Alpha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通道中的黑白对比来制作我们所需要的选区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(Alpha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通道中白色是选择区域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。色阶可以通过调整图象的暗调﹑中间调和高光调的强地级别，校正图像的色调范围和色彩平衡·我们可以通过色阶来加大图象的黑白对比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用此来确定选取范围。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知识储备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1488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9262" y="1045210"/>
            <a:ext cx="2794808" cy="508000"/>
            <a:chOff x="1398074" y="2076831"/>
            <a:chExt cx="2360668" cy="507831"/>
          </a:xfrm>
        </p:grpSpPr>
        <p:sp>
          <p:nvSpPr>
            <p:cNvPr id="26" name="圆角矩形 25"/>
            <p:cNvSpPr/>
            <p:nvPr/>
          </p:nvSpPr>
          <p:spPr>
            <a:xfrm>
              <a:off x="1398074" y="2076831"/>
              <a:ext cx="2360668" cy="507831"/>
            </a:xfrm>
            <a:prstGeom prst="roundRect">
              <a:avLst>
                <a:gd name="adj" fmla="val 19674"/>
              </a:avLst>
            </a:prstGeom>
            <a:gradFill>
              <a:gsLst>
                <a:gs pos="99000">
                  <a:srgbClr val="89CA7D"/>
                </a:gs>
                <a:gs pos="0">
                  <a:srgbClr val="0B9FAE"/>
                </a:gs>
              </a:gsLst>
              <a:lin ang="0" scaled="1"/>
            </a:gra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32027" y="2130691"/>
              <a:ext cx="2242744" cy="398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、通道的原理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550035" y="1594485"/>
            <a:ext cx="898219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黑透白不透，灰色半透明。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在通道中全黑色表示的透明，白色表示的不透明（保留的部分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灰色为半透明的物体（例如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婚纱的头纱）。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知识储备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13625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86205" y="1430893"/>
            <a:ext cx="934593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）单击“文件”</a:t>
            </a:r>
            <a:r>
              <a:rPr lang="en-US" altLang="zh-CN" dirty="0"/>
              <a:t>|</a:t>
            </a:r>
            <a:r>
              <a:rPr lang="zh-CN" altLang="zh-CN" dirty="0"/>
              <a:t>“新建”命令，在弹出的“新建”对话框中设置各项参数，然后单击“确定”按钮，如图</a:t>
            </a:r>
            <a:r>
              <a:rPr lang="en-US" altLang="zh-CN" dirty="0"/>
              <a:t>4-6-1</a:t>
            </a:r>
            <a:r>
              <a:rPr lang="zh-CN" altLang="zh-CN" dirty="0"/>
              <a:t>所示。单击</a:t>
            </a:r>
            <a:r>
              <a:rPr lang="zh-CN" altLang="zh-CN" dirty="0" smtClean="0"/>
              <a:t>“文件”</a:t>
            </a:r>
            <a:r>
              <a:rPr lang="en-US" altLang="zh-CN" dirty="0"/>
              <a:t> |</a:t>
            </a:r>
            <a:r>
              <a:rPr lang="zh-CN" altLang="zh-CN" dirty="0"/>
              <a:t>“置入”命令，在弹出的“置入”对话框中，选中要置入的“</a:t>
            </a:r>
            <a:r>
              <a:rPr lang="en-US" altLang="zh-CN" dirty="0"/>
              <a:t>4-6-01</a:t>
            </a:r>
            <a:r>
              <a:rPr lang="zh-CN" altLang="zh-CN" dirty="0"/>
              <a:t>”背景图片，然后单击“置入”按钮。</a:t>
            </a:r>
            <a:endParaRPr lang="zh-CN" altLang="en-US" sz="2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9" name="图片 18" descr="QQ截图20230811232740"/>
          <p:cNvPicPr/>
          <p:nvPr/>
        </p:nvPicPr>
        <p:blipFill>
          <a:blip r:embed="rId4"/>
          <a:srcRect l="670" t="2540"/>
          <a:stretch>
            <a:fillRect/>
          </a:stretch>
        </p:blipFill>
        <p:spPr>
          <a:xfrm>
            <a:off x="4082732" y="2874998"/>
            <a:ext cx="3952875" cy="30943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68266" y="6049628"/>
            <a:ext cx="2635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4-6-1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设置背景参数</a:t>
            </a: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59"/>
            <a:ext cx="9345930" cy="13174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40424" y="1385798"/>
            <a:ext cx="939171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采用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通道抠图复制婚纱头像。打开“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4-6-02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”婚纱头像素材，在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通道面板下，比较图片中的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红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”“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绿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”“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哪个通道色值（黑白）对比强烈，就选择用哪个来进行抠图。例如“蓝”通道的头发部分对比比较明显，就复制一个“蓝”的副本，如图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00525"/>
          <p:cNvPicPr/>
          <p:nvPr/>
        </p:nvPicPr>
        <p:blipFill>
          <a:blip r:embed="rId4"/>
          <a:stretch>
            <a:fillRect/>
          </a:stretch>
        </p:blipFill>
        <p:spPr>
          <a:xfrm>
            <a:off x="3977553" y="2867217"/>
            <a:ext cx="3754755" cy="28162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72992" y="5829080"/>
            <a:ext cx="2726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4-6-2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复制蓝色通道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316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359236"/>
            <a:ext cx="9345930" cy="9042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86205" y="1340161"/>
            <a:ext cx="9345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）在蓝色通道图层下，使用“图像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曲线”命令，对图像进行调整，使黑色部分更黑，白色部分更白。然后将抠图部分涂成黑色，如图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00903"/>
          <p:cNvPicPr/>
          <p:nvPr/>
        </p:nvPicPr>
        <p:blipFill>
          <a:blip r:embed="rId4"/>
          <a:srcRect l="972" t="1932"/>
          <a:stretch>
            <a:fillRect/>
          </a:stretch>
        </p:blipFill>
        <p:spPr>
          <a:xfrm>
            <a:off x="4080432" y="2447948"/>
            <a:ext cx="4139565" cy="27393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07064" y="5187338"/>
            <a:ext cx="25042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4-6-3 </a:t>
            </a: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将抠图部分涂成黑色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1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86205" y="1407160"/>
            <a:ext cx="9345930" cy="1338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365363" y="1407156"/>
            <a:ext cx="929155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）按住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CTRL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的同时，点击“蓝”副本通道，然后按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CTRL+SHIFT+I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反选，选择的就是黑色部分，点击通道的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图层，关掉复制的“蓝”副本图层，就完成婚纱头像的选取，将其拖动到背景中，如图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4-6-4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788150" y="285750"/>
            <a:ext cx="48914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32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zh-CN" sz="32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QQ截图20230812001539"/>
          <p:cNvPicPr/>
          <p:nvPr/>
        </p:nvPicPr>
        <p:blipFill>
          <a:blip r:embed="rId4"/>
          <a:srcRect t="2300"/>
          <a:stretch>
            <a:fillRect/>
          </a:stretch>
        </p:blipFill>
        <p:spPr>
          <a:xfrm>
            <a:off x="3506699" y="2997436"/>
            <a:ext cx="5008880" cy="22929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08192" y="5387873"/>
            <a:ext cx="1553630" cy="3774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4-6-4</a:t>
            </a:r>
            <a:r>
              <a:rPr lang="zh-CN" altLang="zh-CN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完成抠图</a:t>
            </a:r>
            <a:endParaRPr lang="zh-CN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6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695</Words>
  <Application>Microsoft Office PowerPoint</Application>
  <PresentationFormat>宽屏</PresentationFormat>
  <Paragraphs>58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iekie jianheiti</vt:lpstr>
      <vt:lpstr>zihun59hao-chuangcuhei</vt:lpstr>
      <vt:lpstr>等线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1_Office 主题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530</cp:revision>
  <dcterms:created xsi:type="dcterms:W3CDTF">2019-04-09T06:58:00Z</dcterms:created>
  <dcterms:modified xsi:type="dcterms:W3CDTF">2025-02-24T08:39:42Z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